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6"/>
  </p:notesMasterIdLst>
  <p:sldIdLst>
    <p:sldId id="262" r:id="rId3"/>
    <p:sldId id="701" r:id="rId4"/>
    <p:sldId id="718" r:id="rId5"/>
    <p:sldId id="719" r:id="rId6"/>
    <p:sldId id="726" r:id="rId7"/>
    <p:sldId id="723" r:id="rId8"/>
    <p:sldId id="724" r:id="rId9"/>
    <p:sldId id="727" r:id="rId10"/>
    <p:sldId id="728" r:id="rId11"/>
    <p:sldId id="725" r:id="rId12"/>
    <p:sldId id="729" r:id="rId13"/>
    <p:sldId id="730" r:id="rId14"/>
    <p:sldId id="731" r:id="rId15"/>
    <p:sldId id="732" r:id="rId16"/>
    <p:sldId id="733" r:id="rId17"/>
    <p:sldId id="734" r:id="rId18"/>
    <p:sldId id="735" r:id="rId19"/>
    <p:sldId id="736" r:id="rId20"/>
    <p:sldId id="737" r:id="rId21"/>
    <p:sldId id="738" r:id="rId22"/>
    <p:sldId id="739" r:id="rId23"/>
    <p:sldId id="741" r:id="rId24"/>
    <p:sldId id="742" r:id="rId25"/>
    <p:sldId id="743" r:id="rId26"/>
    <p:sldId id="744" r:id="rId27"/>
    <p:sldId id="745" r:id="rId28"/>
    <p:sldId id="746" r:id="rId29"/>
    <p:sldId id="740" r:id="rId30"/>
    <p:sldId id="747" r:id="rId31"/>
    <p:sldId id="748" r:id="rId32"/>
    <p:sldId id="749" r:id="rId33"/>
    <p:sldId id="750" r:id="rId34"/>
    <p:sldId id="751" r:id="rId35"/>
    <p:sldId id="752" r:id="rId36"/>
    <p:sldId id="753" r:id="rId37"/>
    <p:sldId id="754" r:id="rId38"/>
    <p:sldId id="755" r:id="rId39"/>
    <p:sldId id="756" r:id="rId40"/>
    <p:sldId id="757" r:id="rId41"/>
    <p:sldId id="758" r:id="rId42"/>
    <p:sldId id="759" r:id="rId43"/>
    <p:sldId id="760" r:id="rId44"/>
    <p:sldId id="277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2A7"/>
    <a:srgbClr val="16143B"/>
    <a:srgbClr val="42DABF"/>
    <a:srgbClr val="E6E6E6"/>
    <a:srgbClr val="01135F"/>
    <a:srgbClr val="019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4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6E382-4481-4917-A29B-DC8FAF9FBE2E}" type="datetimeFigureOut">
              <a:rPr lang="zh-CN" altLang="en-US" smtClean="0"/>
              <a:t>2024-03-16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CC8CF-7FAB-4F37-94BD-242AA75E9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408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6390-1172-4A16-A1E1-633B27315DA3}" type="datetimeFigureOut">
              <a:rPr lang="zh-CN" altLang="en-US" smtClean="0"/>
              <a:t>2024-03-16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9341-2CD0-4D88-A628-1B49B640B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016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6390-1172-4A16-A1E1-633B27315DA3}" type="datetimeFigureOut">
              <a:rPr lang="zh-CN" altLang="en-US" smtClean="0"/>
              <a:t>2024-03-16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9341-2CD0-4D88-A628-1B49B640B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34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6390-1172-4A16-A1E1-633B27315DA3}" type="datetimeFigureOut">
              <a:rPr lang="zh-CN" altLang="en-US" smtClean="0"/>
              <a:t>2024-03-16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9341-2CD0-4D88-A628-1B49B640B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789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6D9F12-298F-4BA9-885E-BCD438E8F58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7801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C42DF3-6CE2-4BE7-9CDC-EAAC6AF6F41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3455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33B832-CABD-439C-B200-DDE8714B0B3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0364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C15D7-5788-41E7-9CAD-BCD4FE0C0C0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3360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29E1C2-8757-4943-BB0D-44D6A40AC3C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0332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2EE0AD-AA26-4B0C-B2A5-065307B692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8532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B4B751-1B33-4FAC-96B1-4F4734F155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3615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FADDAC-226E-4E74-A9C7-8EDB750CC1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084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6390-1172-4A16-A1E1-633B27315DA3}" type="datetimeFigureOut">
              <a:rPr lang="zh-CN" altLang="en-US" smtClean="0"/>
              <a:t>2024-03-16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9341-2CD0-4D88-A628-1B49B640B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1870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0F1364-7677-4F0D-B113-A10E8B7764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9318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AEEE96-D9F8-4AA5-9180-644B18AD31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940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7B05AA-070D-443F-9B69-C3D4A9E3AB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64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6390-1172-4A16-A1E1-633B27315DA3}" type="datetimeFigureOut">
              <a:rPr lang="zh-CN" altLang="en-US" smtClean="0"/>
              <a:t>2024-03-16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9341-2CD0-4D88-A628-1B49B640B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192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6390-1172-4A16-A1E1-633B27315DA3}" type="datetimeFigureOut">
              <a:rPr lang="zh-CN" altLang="en-US" smtClean="0"/>
              <a:t>2024-03-16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9341-2CD0-4D88-A628-1B49B640B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84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6390-1172-4A16-A1E1-633B27315DA3}" type="datetimeFigureOut">
              <a:rPr lang="zh-CN" altLang="en-US" smtClean="0"/>
              <a:t>2024-03-16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9341-2CD0-4D88-A628-1B49B640B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471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6390-1172-4A16-A1E1-633B27315DA3}" type="datetimeFigureOut">
              <a:rPr lang="zh-CN" altLang="en-US" smtClean="0"/>
              <a:t>2024-03-16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9341-2CD0-4D88-A628-1B49B640B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17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6390-1172-4A16-A1E1-633B27315DA3}" type="datetimeFigureOut">
              <a:rPr lang="zh-CN" altLang="en-US" smtClean="0"/>
              <a:t>2024-03-16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9341-2CD0-4D88-A628-1B49B640B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49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6390-1172-4A16-A1E1-633B27315DA3}" type="datetimeFigureOut">
              <a:rPr lang="zh-CN" altLang="en-US" smtClean="0"/>
              <a:t>2024-03-16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9341-2CD0-4D88-A628-1B49B640B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011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6390-1172-4A16-A1E1-633B27315DA3}" type="datetimeFigureOut">
              <a:rPr lang="zh-CN" altLang="en-US" smtClean="0"/>
              <a:t>2024-03-16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9341-2CD0-4D88-A628-1B49B640B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0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46390-1172-4A16-A1E1-633B27315DA3}" type="datetimeFigureOut">
              <a:rPr lang="zh-CN" altLang="en-US" smtClean="0"/>
              <a:t>2024-03-16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19341-2CD0-4D88-A628-1B49B640B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04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3E456CB-F1D9-4742-BD7D-0EF249B6CED9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844CFCD-F8B6-4C53-AB4A-5702CAD7E2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268" y="5786"/>
            <a:ext cx="1183064" cy="11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9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zhushatong@tongji.edu.c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12306.cn/index/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6199892" y="-1883494"/>
            <a:ext cx="8037802" cy="8751931"/>
            <a:chOff x="5333475" y="-1883494"/>
            <a:chExt cx="8037802" cy="8751931"/>
          </a:xfrm>
        </p:grpSpPr>
        <p:sp>
          <p:nvSpPr>
            <p:cNvPr id="27" name="任意多边形 26"/>
            <p:cNvSpPr/>
            <p:nvPr/>
          </p:nvSpPr>
          <p:spPr>
            <a:xfrm>
              <a:off x="6706565" y="10437"/>
              <a:ext cx="5804142" cy="6858000"/>
            </a:xfrm>
            <a:custGeom>
              <a:avLst/>
              <a:gdLst>
                <a:gd name="connsiteX0" fmla="*/ 3656740 w 5804142"/>
                <a:gd name="connsiteY0" fmla="*/ 0 h 6858000"/>
                <a:gd name="connsiteX1" fmla="*/ 5804142 w 5804142"/>
                <a:gd name="connsiteY1" fmla="*/ 0 h 6858000"/>
                <a:gd name="connsiteX2" fmla="*/ 5804142 w 5804142"/>
                <a:gd name="connsiteY2" fmla="*/ 6858000 h 6858000"/>
                <a:gd name="connsiteX3" fmla="*/ 983993 w 5804142"/>
                <a:gd name="connsiteY3" fmla="*/ 6858000 h 6858000"/>
                <a:gd name="connsiteX4" fmla="*/ 770415 w 5804142"/>
                <a:gd name="connsiteY4" fmla="*/ 6587343 h 6858000"/>
                <a:gd name="connsiteX5" fmla="*/ 0 w 5804142"/>
                <a:gd name="connsiteY5" fmla="*/ 4197250 h 6858000"/>
                <a:gd name="connsiteX6" fmla="*/ 3601908 w 5804142"/>
                <a:gd name="connsiteY6" fmla="*/ 927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4142" h="6858000">
                  <a:moveTo>
                    <a:pt x="3656740" y="0"/>
                  </a:moveTo>
                  <a:lnTo>
                    <a:pt x="5804142" y="0"/>
                  </a:lnTo>
                  <a:lnTo>
                    <a:pt x="5804142" y="6858000"/>
                  </a:lnTo>
                  <a:lnTo>
                    <a:pt x="983993" y="6858000"/>
                  </a:lnTo>
                  <a:lnTo>
                    <a:pt x="770415" y="6587343"/>
                  </a:lnTo>
                  <a:cubicBezTo>
                    <a:pt x="284015" y="5905077"/>
                    <a:pt x="0" y="5082595"/>
                    <a:pt x="0" y="4197250"/>
                  </a:cubicBezTo>
                  <a:cubicBezTo>
                    <a:pt x="0" y="2131447"/>
                    <a:pt x="1546303" y="407890"/>
                    <a:pt x="3601908" y="9279"/>
                  </a:cubicBezTo>
                  <a:close/>
                </a:path>
              </a:pathLst>
            </a:custGeom>
            <a:solidFill>
              <a:srgbClr val="012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1217515">
              <a:off x="5333475" y="-882026"/>
              <a:ext cx="8037802" cy="7390034"/>
            </a:xfrm>
            <a:custGeom>
              <a:avLst/>
              <a:gdLst>
                <a:gd name="connsiteX0" fmla="*/ 123524 w 8037802"/>
                <a:gd name="connsiteY0" fmla="*/ 2136212 h 7390034"/>
                <a:gd name="connsiteX1" fmla="*/ 5900961 w 8037802"/>
                <a:gd name="connsiteY1" fmla="*/ 0 h 7390034"/>
                <a:gd name="connsiteX2" fmla="*/ 8037802 w 8037802"/>
                <a:gd name="connsiteY2" fmla="*/ 5779138 h 7390034"/>
                <a:gd name="connsiteX3" fmla="*/ 7991978 w 8037802"/>
                <a:gd name="connsiteY3" fmla="*/ 5834396 h 7390034"/>
                <a:gd name="connsiteX4" fmla="*/ 4511040 w 8037802"/>
                <a:gd name="connsiteY4" fmla="*/ 7390034 h 7390034"/>
                <a:gd name="connsiteX5" fmla="*/ 0 w 8037802"/>
                <a:gd name="connsiteY5" fmla="*/ 3115214 h 7390034"/>
                <a:gd name="connsiteX6" fmla="*/ 91648 w 8037802"/>
                <a:gd name="connsiteY6" fmla="*/ 2253689 h 739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7802" h="7390034">
                  <a:moveTo>
                    <a:pt x="123524" y="2136212"/>
                  </a:moveTo>
                  <a:lnTo>
                    <a:pt x="5900961" y="0"/>
                  </a:lnTo>
                  <a:lnTo>
                    <a:pt x="8037802" y="5779138"/>
                  </a:lnTo>
                  <a:lnTo>
                    <a:pt x="7991978" y="5834396"/>
                  </a:lnTo>
                  <a:cubicBezTo>
                    <a:pt x="7164587" y="6784464"/>
                    <a:pt x="5912441" y="7390034"/>
                    <a:pt x="4511040" y="7390034"/>
                  </a:cubicBezTo>
                  <a:cubicBezTo>
                    <a:pt x="2019661" y="7390034"/>
                    <a:pt x="0" y="5476132"/>
                    <a:pt x="0" y="3115214"/>
                  </a:cubicBezTo>
                  <a:cubicBezTo>
                    <a:pt x="0" y="2820099"/>
                    <a:pt x="31557" y="2531969"/>
                    <a:pt x="91648" y="2253689"/>
                  </a:cubicBezTo>
                  <a:close/>
                </a:path>
              </a:pathLst>
            </a:custGeom>
            <a:solidFill>
              <a:srgbClr val="0122A7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 rot="2609139">
              <a:off x="5351886" y="-1883494"/>
              <a:ext cx="7722541" cy="6355736"/>
            </a:xfrm>
            <a:custGeom>
              <a:avLst/>
              <a:gdLst>
                <a:gd name="connsiteX0" fmla="*/ 0 w 7722541"/>
                <a:gd name="connsiteY0" fmla="*/ 5056242 h 6355736"/>
                <a:gd name="connsiteX1" fmla="*/ 5330841 w 7722541"/>
                <a:gd name="connsiteY1" fmla="*/ 0 h 6355736"/>
                <a:gd name="connsiteX2" fmla="*/ 7722541 w 7722541"/>
                <a:gd name="connsiteY2" fmla="*/ 2521590 h 6355736"/>
                <a:gd name="connsiteX3" fmla="*/ 7694337 w 7722541"/>
                <a:gd name="connsiteY3" fmla="*/ 2731929 h 6355736"/>
                <a:gd name="connsiteX4" fmla="*/ 3235274 w 7722541"/>
                <a:gd name="connsiteY4" fmla="*/ 6355736 h 6355736"/>
                <a:gd name="connsiteX5" fmla="*/ 45487 w 7722541"/>
                <a:gd name="connsiteY5" fmla="*/ 5103670 h 635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2541" h="6355736">
                  <a:moveTo>
                    <a:pt x="0" y="5056242"/>
                  </a:moveTo>
                  <a:lnTo>
                    <a:pt x="5330841" y="0"/>
                  </a:lnTo>
                  <a:lnTo>
                    <a:pt x="7722541" y="2521590"/>
                  </a:lnTo>
                  <a:lnTo>
                    <a:pt x="7694337" y="2731929"/>
                  </a:lnTo>
                  <a:cubicBezTo>
                    <a:pt x="7363482" y="4783869"/>
                    <a:pt x="5493086" y="6355736"/>
                    <a:pt x="3235274" y="6355736"/>
                  </a:cubicBezTo>
                  <a:cubicBezTo>
                    <a:pt x="1989585" y="6355736"/>
                    <a:pt x="861825" y="5877260"/>
                    <a:pt x="45487" y="5103670"/>
                  </a:cubicBezTo>
                  <a:close/>
                </a:path>
              </a:pathLst>
            </a:custGeom>
            <a:solidFill>
              <a:srgbClr val="0122A7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63042" y="2567530"/>
            <a:ext cx="6340197" cy="2111353"/>
            <a:chOff x="-3135809" y="3186047"/>
            <a:chExt cx="6305193" cy="212527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549153" y="5311321"/>
              <a:ext cx="39592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-3135809" y="3186047"/>
              <a:ext cx="6305193" cy="1638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4000" b="1" dirty="0">
                  <a:solidFill>
                    <a:srgbClr val="032DA6"/>
                  </a:solidFill>
                  <a:ea typeface="思源黑体 CN Heavy" panose="020B0A00000000000000" pitchFamily="34" charset="-122"/>
                  <a:cs typeface="+mn-ea"/>
                </a:rPr>
                <a:t>上海高铁票数据采集、集成</a:t>
              </a:r>
              <a:endParaRPr lang="en-US" altLang="zh-CN" sz="4000" b="1" dirty="0">
                <a:solidFill>
                  <a:srgbClr val="032DA6"/>
                </a:solidFill>
                <a:ea typeface="思源黑体 CN Heavy" panose="020B0A00000000000000" pitchFamily="34" charset="-122"/>
                <a:cs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4000" b="1" dirty="0">
                  <a:solidFill>
                    <a:srgbClr val="032DA6"/>
                  </a:solidFill>
                  <a:ea typeface="思源黑体 CN Heavy" panose="020B0A00000000000000" pitchFamily="34" charset="-122"/>
                  <a:cs typeface="+mn-ea"/>
                </a:rPr>
                <a:t>与可视化</a:t>
              </a:r>
              <a:endParaRPr lang="en-US" altLang="zh-CN" sz="4000" b="1" dirty="0">
                <a:solidFill>
                  <a:srgbClr val="032DA6"/>
                </a:solidFill>
                <a:ea typeface="思源黑体 CN Heavy" panose="020B0A00000000000000" pitchFamily="34" charset="-122"/>
                <a:cs typeface="+mn-ea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605460" y="4434239"/>
            <a:ext cx="3576978" cy="11338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1600" dirty="0">
                <a:solidFill>
                  <a:srgbClr val="032DA6"/>
                </a:solidFill>
                <a:ea typeface="思源黑体 CN Regular" panose="020B0500000000000000" pitchFamily="34" charset="-122"/>
                <a:cs typeface="Arial" panose="020B0604020202020204" pitchFamily="34" charset="0"/>
                <a:hlinkClick r:id="rId2"/>
              </a:rPr>
              <a:t>zhushatong@tongji.edu.cn</a:t>
            </a:r>
            <a:endParaRPr lang="en-US" altLang="zh-CN" sz="1600" dirty="0">
              <a:solidFill>
                <a:srgbClr val="032DA6"/>
              </a:solidFill>
              <a:ea typeface="思源黑体 CN Regular" panose="020B0500000000000000" pitchFamily="34" charset="-122"/>
              <a:cs typeface="Arial" panose="020B0604020202020204" pitchFamily="34" charset="0"/>
            </a:endParaRPr>
          </a:p>
          <a:p>
            <a:pPr algn="dist">
              <a:lnSpc>
                <a:spcPct val="120000"/>
              </a:lnSpc>
            </a:pPr>
            <a:endParaRPr lang="zh-CN" altLang="en-US" sz="1600" dirty="0">
              <a:solidFill>
                <a:srgbClr val="032DA6"/>
              </a:solidFill>
              <a:ea typeface="思源黑体 CN Regular" panose="020B05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DFB5150B-204A-4D40-A6AE-ED64C5558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6466" y="295295"/>
            <a:ext cx="2508013" cy="61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9892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数据采集</a:t>
            </a:r>
            <a:r>
              <a:rPr kumimoji="1" lang="en-US" altLang="zh-CN" sz="1600" b="1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2</a:t>
            </a:r>
            <a:r>
              <a:rPr kumimoji="1" lang="zh-CN" altLang="en-US" sz="1600" b="1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：获取火车票详情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414049" y="15240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数据采集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46473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124657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0A869A-B7BE-4C08-A52E-7C04BDD42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16" y="2278965"/>
            <a:ext cx="8337894" cy="334281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8496D83-276E-4A74-88FC-799A0A8177CF}"/>
              </a:ext>
            </a:extLst>
          </p:cNvPr>
          <p:cNvSpPr txBox="1"/>
          <p:nvPr/>
        </p:nvSpPr>
        <p:spPr>
          <a:xfrm>
            <a:off x="10258003" y="2035775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3A29CCB-D380-4C16-85F3-A534C201C05A}"/>
              </a:ext>
            </a:extLst>
          </p:cNvPr>
          <p:cNvSpPr txBox="1"/>
          <p:nvPr/>
        </p:nvSpPr>
        <p:spPr>
          <a:xfrm>
            <a:off x="556075" y="607290"/>
            <a:ext cx="2361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zh-CN" altLang="en-US" sz="1600" b="1" dirty="0">
                <a:latin typeface="+mn-ea"/>
              </a:rPr>
              <a:t>使用</a:t>
            </a:r>
            <a:r>
              <a:rPr lang="en-US" altLang="zh-CN" sz="1600" b="1" dirty="0">
                <a:latin typeface="+mn-ea"/>
              </a:rPr>
              <a:t>Python</a:t>
            </a:r>
            <a:r>
              <a:rPr lang="zh-CN" altLang="en-US" sz="1600" b="1" dirty="0">
                <a:latin typeface="+mn-ea"/>
              </a:rPr>
              <a:t>爬取数据</a:t>
            </a:r>
            <a:endParaRPr lang="zh-CN" altLang="zh-CN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262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数据采集</a:t>
            </a:r>
            <a:r>
              <a:rPr kumimoji="1" lang="en-US" altLang="zh-CN" sz="1600" b="1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2</a:t>
            </a:r>
            <a:r>
              <a:rPr kumimoji="1" lang="zh-CN" altLang="en-US" sz="1600" b="1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：获取火车票详情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414049" y="15240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数据采集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46473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124657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8496D83-276E-4A74-88FC-799A0A8177CF}"/>
              </a:ext>
            </a:extLst>
          </p:cNvPr>
          <p:cNvSpPr txBox="1"/>
          <p:nvPr/>
        </p:nvSpPr>
        <p:spPr>
          <a:xfrm>
            <a:off x="10258003" y="2035775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3A29CCB-D380-4C16-85F3-A534C201C05A}"/>
              </a:ext>
            </a:extLst>
          </p:cNvPr>
          <p:cNvSpPr txBox="1"/>
          <p:nvPr/>
        </p:nvSpPr>
        <p:spPr>
          <a:xfrm>
            <a:off x="556075" y="607290"/>
            <a:ext cx="2361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zh-CN" altLang="en-US" sz="1600" b="1" dirty="0">
                <a:latin typeface="+mn-ea"/>
              </a:rPr>
              <a:t>使用</a:t>
            </a:r>
            <a:r>
              <a:rPr lang="en-US" altLang="zh-CN" sz="1600" b="1" dirty="0">
                <a:latin typeface="+mn-ea"/>
              </a:rPr>
              <a:t>Python</a:t>
            </a:r>
            <a:r>
              <a:rPr lang="zh-CN" altLang="en-US" sz="1600" b="1" dirty="0">
                <a:latin typeface="+mn-ea"/>
              </a:rPr>
              <a:t>爬取数据</a:t>
            </a:r>
            <a:endParaRPr lang="zh-CN" altLang="zh-CN" sz="1600" b="1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EA0968-B509-48C7-A725-5AFBD9DB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04" y="2400443"/>
            <a:ext cx="9243975" cy="279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5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数据采集</a:t>
            </a:r>
            <a:r>
              <a:rPr kumimoji="1" lang="en-US" altLang="zh-CN" sz="1600" b="1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2</a:t>
            </a:r>
            <a:r>
              <a:rPr kumimoji="1" lang="zh-CN" altLang="en-US" sz="1600" b="1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：获取火车票详情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414049" y="15240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数据采集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46473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124657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8496D83-276E-4A74-88FC-799A0A8177CF}"/>
              </a:ext>
            </a:extLst>
          </p:cNvPr>
          <p:cNvSpPr txBox="1"/>
          <p:nvPr/>
        </p:nvSpPr>
        <p:spPr>
          <a:xfrm>
            <a:off x="10258003" y="2035775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3A29CCB-D380-4C16-85F3-A534C201C05A}"/>
              </a:ext>
            </a:extLst>
          </p:cNvPr>
          <p:cNvSpPr txBox="1"/>
          <p:nvPr/>
        </p:nvSpPr>
        <p:spPr>
          <a:xfrm>
            <a:off x="556075" y="607290"/>
            <a:ext cx="2361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zh-CN" altLang="en-US" sz="1600" b="1" dirty="0">
                <a:latin typeface="+mn-ea"/>
              </a:rPr>
              <a:t>使用</a:t>
            </a:r>
            <a:r>
              <a:rPr lang="en-US" altLang="zh-CN" sz="1600" b="1" dirty="0">
                <a:latin typeface="+mn-ea"/>
              </a:rPr>
              <a:t>Python</a:t>
            </a:r>
            <a:r>
              <a:rPr lang="zh-CN" altLang="en-US" sz="1600" b="1" dirty="0">
                <a:latin typeface="+mn-ea"/>
              </a:rPr>
              <a:t>爬取数据</a:t>
            </a:r>
            <a:endParaRPr lang="zh-CN" altLang="zh-CN" sz="16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7DB612-DF26-44FB-909B-2CD17B956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83" y="-35736"/>
            <a:ext cx="8960017" cy="59136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A57148-3904-46A3-BBB5-815A786CB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83" y="5872301"/>
            <a:ext cx="8960017" cy="43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7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数据采集</a:t>
            </a:r>
            <a:r>
              <a:rPr kumimoji="1" lang="en-US" altLang="zh-CN" sz="1600" b="1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2</a:t>
            </a:r>
            <a:r>
              <a:rPr kumimoji="1" lang="zh-CN" altLang="en-US" sz="1600" b="1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：获取火车票详情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414049" y="15240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数据采集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46473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124657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8496D83-276E-4A74-88FC-799A0A8177CF}"/>
              </a:ext>
            </a:extLst>
          </p:cNvPr>
          <p:cNvSpPr txBox="1"/>
          <p:nvPr/>
        </p:nvSpPr>
        <p:spPr>
          <a:xfrm>
            <a:off x="10258003" y="2035775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3A29CCB-D380-4C16-85F3-A534C201C05A}"/>
              </a:ext>
            </a:extLst>
          </p:cNvPr>
          <p:cNvSpPr txBox="1"/>
          <p:nvPr/>
        </p:nvSpPr>
        <p:spPr>
          <a:xfrm>
            <a:off x="556075" y="607290"/>
            <a:ext cx="2361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zh-CN" altLang="en-US" sz="1600" b="1" dirty="0">
                <a:latin typeface="+mn-ea"/>
              </a:rPr>
              <a:t>使用</a:t>
            </a:r>
            <a:r>
              <a:rPr lang="en-US" altLang="zh-CN" sz="1600" b="1" dirty="0">
                <a:latin typeface="+mn-ea"/>
              </a:rPr>
              <a:t>Python</a:t>
            </a:r>
            <a:r>
              <a:rPr lang="zh-CN" altLang="en-US" sz="1600" b="1" dirty="0">
                <a:latin typeface="+mn-ea"/>
              </a:rPr>
              <a:t>爬取数据</a:t>
            </a:r>
            <a:endParaRPr lang="zh-CN" altLang="zh-CN" sz="16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7DB612-DF26-44FB-909B-2CD17B956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83" y="-3701806"/>
            <a:ext cx="8960017" cy="59136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A57148-3904-46A3-BBB5-815A786CB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83" y="2197755"/>
            <a:ext cx="8960017" cy="43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9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数据采集</a:t>
            </a:r>
            <a:r>
              <a:rPr kumimoji="1" lang="en-US" altLang="zh-CN" sz="1600" b="1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2</a:t>
            </a:r>
            <a:r>
              <a:rPr kumimoji="1" lang="zh-CN" altLang="en-US" sz="1600" b="1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：获取火车票详情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414049" y="15240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数据采集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46473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124657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8496D83-276E-4A74-88FC-799A0A8177CF}"/>
              </a:ext>
            </a:extLst>
          </p:cNvPr>
          <p:cNvSpPr txBox="1"/>
          <p:nvPr/>
        </p:nvSpPr>
        <p:spPr>
          <a:xfrm>
            <a:off x="10258003" y="2035775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3A29CCB-D380-4C16-85F3-A534C201C05A}"/>
              </a:ext>
            </a:extLst>
          </p:cNvPr>
          <p:cNvSpPr txBox="1"/>
          <p:nvPr/>
        </p:nvSpPr>
        <p:spPr>
          <a:xfrm>
            <a:off x="556075" y="607290"/>
            <a:ext cx="2361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zh-CN" altLang="en-US" sz="1600" b="1" dirty="0">
                <a:latin typeface="+mn-ea"/>
              </a:rPr>
              <a:t>使用</a:t>
            </a:r>
            <a:r>
              <a:rPr lang="en-US" altLang="zh-CN" sz="1600" b="1" dirty="0">
                <a:latin typeface="+mn-ea"/>
              </a:rPr>
              <a:t>Python</a:t>
            </a:r>
            <a:r>
              <a:rPr lang="zh-CN" altLang="en-US" sz="1600" b="1" dirty="0">
                <a:latin typeface="+mn-ea"/>
              </a:rPr>
              <a:t>爬取数据</a:t>
            </a:r>
            <a:endParaRPr lang="zh-CN" altLang="zh-CN" sz="1600" b="1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AF66E0-348B-457E-8182-5BDB3DD78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8811"/>
            <a:ext cx="12192000" cy="487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16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数据采集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3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：获取票价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访问可以查看票价的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12306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网页 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https://kyfw.12306.cn/otn/leftTicketPrice/init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414049" y="15240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数据采集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484719" y="54233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zh-CN" altLang="en-US" sz="1600" b="1" dirty="0">
                <a:latin typeface="+mn-ea"/>
              </a:rPr>
              <a:t>网页分析</a:t>
            </a:r>
            <a:endParaRPr lang="zh-CN" altLang="zh-CN" sz="16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46473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124657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2FD1F7-2BE2-408F-80C7-168AE92F9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48" y="2072386"/>
            <a:ext cx="8644123" cy="428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52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数据采集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3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：获取票价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访问可以查看票价的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12306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网页 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https://kyfw.12306.cn/otn/leftTicketPrice/init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414049" y="15240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数据采集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484719" y="54233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zh-CN" altLang="en-US" sz="1600" b="1" dirty="0">
                <a:latin typeface="+mn-ea"/>
              </a:rPr>
              <a:t>网页分析</a:t>
            </a:r>
            <a:endParaRPr lang="zh-CN" altLang="zh-CN" sz="16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46473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124657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E5D8A5-C296-4718-9357-37F9E0AF6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49" y="1366520"/>
            <a:ext cx="9152467" cy="549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4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数据采集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3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：获取票价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414049" y="15240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数据采集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981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54734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8496D83-276E-4A74-88FC-799A0A8177CF}"/>
              </a:ext>
            </a:extLst>
          </p:cNvPr>
          <p:cNvSpPr txBox="1"/>
          <p:nvPr/>
        </p:nvSpPr>
        <p:spPr>
          <a:xfrm>
            <a:off x="10258003" y="2035775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3A29CCB-D380-4C16-85F3-A534C201C05A}"/>
              </a:ext>
            </a:extLst>
          </p:cNvPr>
          <p:cNvSpPr txBox="1"/>
          <p:nvPr/>
        </p:nvSpPr>
        <p:spPr>
          <a:xfrm>
            <a:off x="556075" y="607290"/>
            <a:ext cx="2361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zh-CN" altLang="en-US" sz="1600" b="1" dirty="0">
                <a:latin typeface="+mn-ea"/>
              </a:rPr>
              <a:t>使用</a:t>
            </a:r>
            <a:r>
              <a:rPr lang="en-US" altLang="zh-CN" sz="1600" b="1" dirty="0">
                <a:latin typeface="+mn-ea"/>
              </a:rPr>
              <a:t>Python</a:t>
            </a:r>
            <a:r>
              <a:rPr lang="zh-CN" altLang="en-US" sz="1600" b="1" dirty="0">
                <a:latin typeface="+mn-ea"/>
              </a:rPr>
              <a:t>爬取数据</a:t>
            </a:r>
            <a:endParaRPr lang="zh-CN" altLang="zh-CN" sz="16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38D9DF-6036-43DE-9985-945B86CE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49" y="0"/>
            <a:ext cx="9047910" cy="60754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1DB057-3657-42DA-90A1-51563E57E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49" y="6033607"/>
            <a:ext cx="8095451" cy="651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96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数据采集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3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：获取票价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414049" y="15240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数据采集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981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54734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8496D83-276E-4A74-88FC-799A0A8177CF}"/>
              </a:ext>
            </a:extLst>
          </p:cNvPr>
          <p:cNvSpPr txBox="1"/>
          <p:nvPr/>
        </p:nvSpPr>
        <p:spPr>
          <a:xfrm>
            <a:off x="10258003" y="2035775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3A29CCB-D380-4C16-85F3-A534C201C05A}"/>
              </a:ext>
            </a:extLst>
          </p:cNvPr>
          <p:cNvSpPr txBox="1"/>
          <p:nvPr/>
        </p:nvSpPr>
        <p:spPr>
          <a:xfrm>
            <a:off x="556075" y="607290"/>
            <a:ext cx="2361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zh-CN" altLang="en-US" sz="1600" b="1" dirty="0">
                <a:latin typeface="+mn-ea"/>
              </a:rPr>
              <a:t>使用</a:t>
            </a:r>
            <a:r>
              <a:rPr lang="en-US" altLang="zh-CN" sz="1600" b="1" dirty="0">
                <a:latin typeface="+mn-ea"/>
              </a:rPr>
              <a:t>Python</a:t>
            </a:r>
            <a:r>
              <a:rPr lang="zh-CN" altLang="en-US" sz="1600" b="1" dirty="0">
                <a:latin typeface="+mn-ea"/>
              </a:rPr>
              <a:t>爬取数据</a:t>
            </a:r>
            <a:endParaRPr lang="zh-CN" altLang="zh-CN" sz="16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38D9DF-6036-43DE-9985-945B86CE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49" y="-5647283"/>
            <a:ext cx="9047910" cy="60754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1DB057-3657-42DA-90A1-51563E57E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49" y="377861"/>
            <a:ext cx="8095451" cy="651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47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数据采集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3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：获取票价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414049" y="15240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数据采集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981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54734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8496D83-276E-4A74-88FC-799A0A8177CF}"/>
              </a:ext>
            </a:extLst>
          </p:cNvPr>
          <p:cNvSpPr txBox="1"/>
          <p:nvPr/>
        </p:nvSpPr>
        <p:spPr>
          <a:xfrm>
            <a:off x="10258003" y="2035775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3A29CCB-D380-4C16-85F3-A534C201C05A}"/>
              </a:ext>
            </a:extLst>
          </p:cNvPr>
          <p:cNvSpPr txBox="1"/>
          <p:nvPr/>
        </p:nvSpPr>
        <p:spPr>
          <a:xfrm>
            <a:off x="556075" y="607290"/>
            <a:ext cx="2361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zh-CN" altLang="en-US" sz="1600" b="1" dirty="0">
                <a:latin typeface="+mn-ea"/>
              </a:rPr>
              <a:t>使用</a:t>
            </a:r>
            <a:r>
              <a:rPr lang="en-US" altLang="zh-CN" sz="1600" b="1" dirty="0">
                <a:latin typeface="+mn-ea"/>
              </a:rPr>
              <a:t>Python</a:t>
            </a:r>
            <a:r>
              <a:rPr lang="zh-CN" altLang="en-US" sz="1600" b="1" dirty="0">
                <a:latin typeface="+mn-ea"/>
              </a:rPr>
              <a:t>爬取数据</a:t>
            </a:r>
            <a:endParaRPr lang="zh-CN" altLang="zh-CN" sz="1600" b="1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8050F5-406F-4EF2-BDEE-BF2937E0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8" y="1955470"/>
            <a:ext cx="11682472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0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47952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5702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将来源不同、结构不同的数据结合在一起：使用关系型数据库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主码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完整性约束和参照完整性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368541" y="20378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数据集成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484719" y="542334"/>
            <a:ext cx="17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zh-CN" altLang="en-US" sz="1600" b="1" dirty="0">
                <a:latin typeface="+mn-ea"/>
              </a:rPr>
              <a:t>数据集成思路</a:t>
            </a:r>
            <a:endParaRPr lang="zh-CN" altLang="zh-CN" sz="16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47952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EBD3DA-D05D-4770-A899-05F285540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9" y="2301673"/>
            <a:ext cx="4934388" cy="35937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6DA6DED-426D-4571-922A-AE225685A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848" y="2281938"/>
            <a:ext cx="4934388" cy="408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82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494605" y="542334"/>
            <a:ext cx="2464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MySQL</a:t>
            </a:r>
            <a:r>
              <a:rPr lang="zh-CN" altLang="en-US" sz="1600" b="1" dirty="0">
                <a:latin typeface="+mn-ea"/>
              </a:rPr>
              <a:t>数据库后端开发</a:t>
            </a:r>
            <a:endParaRPr lang="zh-CN" altLang="zh-CN" sz="16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29084C-999D-4135-A662-18802A1A3ED8}"/>
              </a:ext>
            </a:extLst>
          </p:cNvPr>
          <p:cNvSpPr txBox="1"/>
          <p:nvPr/>
        </p:nvSpPr>
        <p:spPr>
          <a:xfrm>
            <a:off x="368541" y="20378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数据集成</a:t>
            </a:r>
            <a:endParaRPr lang="en-US" altLang="zh-CN" sz="16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1B7312-41FE-4750-977D-E3850F949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47" y="1228122"/>
            <a:ext cx="3807690" cy="387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94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494605" y="542334"/>
            <a:ext cx="2464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MySQL</a:t>
            </a:r>
            <a:r>
              <a:rPr lang="zh-CN" altLang="en-US" sz="1600" b="1" dirty="0">
                <a:latin typeface="+mn-ea"/>
              </a:rPr>
              <a:t>数据库后端开发</a:t>
            </a:r>
            <a:endParaRPr lang="zh-CN" altLang="zh-CN" sz="16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29084C-999D-4135-A662-18802A1A3ED8}"/>
              </a:ext>
            </a:extLst>
          </p:cNvPr>
          <p:cNvSpPr txBox="1"/>
          <p:nvPr/>
        </p:nvSpPr>
        <p:spPr>
          <a:xfrm>
            <a:off x="368541" y="20378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数据集成</a:t>
            </a:r>
            <a:endParaRPr lang="en-US" altLang="zh-CN" sz="1600" b="1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611D55-C757-4EDF-91FA-315A94A5C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339" y="12455"/>
            <a:ext cx="7873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59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494605" y="542334"/>
            <a:ext cx="2464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MySQL</a:t>
            </a:r>
            <a:r>
              <a:rPr lang="zh-CN" altLang="en-US" sz="1600" b="1" dirty="0">
                <a:latin typeface="+mn-ea"/>
              </a:rPr>
              <a:t>数据库后端开发</a:t>
            </a:r>
            <a:endParaRPr lang="zh-CN" altLang="zh-CN" sz="16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29084C-999D-4135-A662-18802A1A3ED8}"/>
              </a:ext>
            </a:extLst>
          </p:cNvPr>
          <p:cNvSpPr txBox="1"/>
          <p:nvPr/>
        </p:nvSpPr>
        <p:spPr>
          <a:xfrm>
            <a:off x="368541" y="20378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数据集成</a:t>
            </a:r>
            <a:endParaRPr lang="en-US" altLang="zh-CN" sz="16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080E96-CE6D-4FBF-B606-2096F50C6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67" y="1375870"/>
            <a:ext cx="8870449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33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494605" y="542334"/>
            <a:ext cx="2464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MySQL</a:t>
            </a:r>
            <a:r>
              <a:rPr lang="zh-CN" altLang="en-US" sz="1600" b="1" dirty="0">
                <a:latin typeface="+mn-ea"/>
              </a:rPr>
              <a:t>数据库后端开发</a:t>
            </a:r>
            <a:endParaRPr lang="zh-CN" altLang="zh-CN" sz="16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29084C-999D-4135-A662-18802A1A3ED8}"/>
              </a:ext>
            </a:extLst>
          </p:cNvPr>
          <p:cNvSpPr txBox="1"/>
          <p:nvPr/>
        </p:nvSpPr>
        <p:spPr>
          <a:xfrm>
            <a:off x="368541" y="20378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数据集成</a:t>
            </a:r>
            <a:endParaRPr lang="en-US" altLang="zh-CN" sz="1600" b="1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E5DE11-0028-425C-B9C6-4206CA44A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911"/>
            <a:ext cx="12192000" cy="5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90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494605" y="542334"/>
            <a:ext cx="2464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MySQL</a:t>
            </a:r>
            <a:r>
              <a:rPr lang="zh-CN" altLang="en-US" sz="1600" b="1" dirty="0">
                <a:latin typeface="+mn-ea"/>
              </a:rPr>
              <a:t>数据库后端开发</a:t>
            </a:r>
            <a:endParaRPr lang="zh-CN" altLang="zh-CN" sz="16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29084C-999D-4135-A662-18802A1A3ED8}"/>
              </a:ext>
            </a:extLst>
          </p:cNvPr>
          <p:cNvSpPr txBox="1"/>
          <p:nvPr/>
        </p:nvSpPr>
        <p:spPr>
          <a:xfrm>
            <a:off x="368541" y="20378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数据集成</a:t>
            </a:r>
            <a:endParaRPr lang="en-US" altLang="zh-CN" sz="16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212636-6709-4175-A669-ADCE7F63F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273" y="1061538"/>
            <a:ext cx="7099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8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494605" y="542334"/>
            <a:ext cx="2464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MySQL</a:t>
            </a:r>
            <a:r>
              <a:rPr lang="zh-CN" altLang="en-US" sz="1600" b="1" dirty="0">
                <a:latin typeface="+mn-ea"/>
              </a:rPr>
              <a:t>数据库后端开发</a:t>
            </a:r>
            <a:endParaRPr lang="zh-CN" altLang="zh-CN" sz="16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29084C-999D-4135-A662-18802A1A3ED8}"/>
              </a:ext>
            </a:extLst>
          </p:cNvPr>
          <p:cNvSpPr txBox="1"/>
          <p:nvPr/>
        </p:nvSpPr>
        <p:spPr>
          <a:xfrm>
            <a:off x="368541" y="20378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数据集成</a:t>
            </a:r>
            <a:endParaRPr lang="en-US" altLang="zh-CN" sz="16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3575C1-4DF1-4CE6-9897-0C24C1B9D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92" y="1307960"/>
            <a:ext cx="12192000" cy="463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494605" y="542334"/>
            <a:ext cx="2464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MySQL</a:t>
            </a:r>
            <a:r>
              <a:rPr lang="zh-CN" altLang="en-US" sz="1600" b="1" dirty="0">
                <a:latin typeface="+mn-ea"/>
              </a:rPr>
              <a:t>数据库后端开发</a:t>
            </a:r>
            <a:endParaRPr lang="zh-CN" altLang="zh-CN" sz="16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29084C-999D-4135-A662-18802A1A3ED8}"/>
              </a:ext>
            </a:extLst>
          </p:cNvPr>
          <p:cNvSpPr txBox="1"/>
          <p:nvPr/>
        </p:nvSpPr>
        <p:spPr>
          <a:xfrm>
            <a:off x="368541" y="20378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数据集成</a:t>
            </a:r>
            <a:endParaRPr lang="en-US" altLang="zh-CN" sz="16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82E159-DBE7-46DF-A3F2-8EAA97CB7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92" y="1385099"/>
            <a:ext cx="11057578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44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47952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547945" y="629910"/>
            <a:ext cx="2149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zh-CN" altLang="en-US" sz="1600" b="1" dirty="0">
                <a:latin typeface="+mn-ea"/>
              </a:rPr>
              <a:t>数据的探索性分析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335429" y="152400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数据分析与可视化</a:t>
            </a:r>
            <a:endParaRPr lang="zh-CN" altLang="zh-CN" sz="1600" b="1" dirty="0">
              <a:latin typeface="+mn-ea"/>
            </a:endParaRPr>
          </a:p>
          <a:p>
            <a:endParaRPr lang="zh-CN" altLang="zh-CN" sz="16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5D7BA4-6318-486B-A44C-893A3EA2C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644" y="1146299"/>
            <a:ext cx="6035769" cy="522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2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47952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547945" y="629910"/>
            <a:ext cx="2149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zh-CN" altLang="en-US" sz="1600" b="1" dirty="0">
                <a:latin typeface="+mn-ea"/>
              </a:rPr>
              <a:t>数据的探索性分析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335429" y="152400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数据分析与可视化</a:t>
            </a:r>
            <a:endParaRPr lang="zh-CN" altLang="zh-CN" sz="1600" b="1" dirty="0">
              <a:latin typeface="+mn-ea"/>
            </a:endParaRPr>
          </a:p>
          <a:p>
            <a:endParaRPr lang="zh-CN" altLang="zh-CN" sz="16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811F4B-3EA5-46F7-9947-4FB6F71E3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4" y="968464"/>
            <a:ext cx="9753783" cy="344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D336BF85-8F84-452E-B3B0-8951C91A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23" y="4576062"/>
            <a:ext cx="9169432" cy="411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D6879E76-E258-4823-ABAB-FA7F6F008CA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79423" y="2179803"/>
            <a:ext cx="6415610" cy="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988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2C61446-532A-40E3-A2F7-0924982F4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92" y="3937580"/>
            <a:ext cx="4421138" cy="28194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4425431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indent="355600" algn="l"/>
            <a:endParaRPr lang="en-US" altLang="zh-CN" sz="1600" b="1" kern="100" dirty="0">
              <a:effectLst/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indent="355600" algn="l"/>
            <a:r>
              <a:rPr lang="zh-CN" altLang="en-US" sz="16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高铁技术和网络的发展和普及</a:t>
            </a:r>
            <a:endParaRPr lang="en-US" altLang="zh-CN" sz="16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55600" algn="l"/>
            <a:r>
              <a:rPr lang="zh-CN" altLang="en-US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越来越多人开始选择铁路出行</a:t>
            </a:r>
            <a:endParaRPr lang="en-US" altLang="zh-CN" sz="16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55600" algn="l"/>
            <a:endParaRPr lang="en-US" altLang="zh-CN" sz="16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55600" algn="l"/>
            <a:r>
              <a:rPr lang="zh-CN" altLang="en-US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节假日、寒假、春运</a:t>
            </a:r>
            <a:endParaRPr lang="en-US" altLang="zh-CN" sz="16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55600" algn="l"/>
            <a:r>
              <a:rPr lang="zh-CN" altLang="en-US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需求增大</a:t>
            </a:r>
            <a:endParaRPr lang="en-US" altLang="zh-CN" sz="16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55600" algn="l"/>
            <a:r>
              <a:rPr lang="zh-CN" altLang="en-US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是一个有探索价值的话题</a:t>
            </a:r>
            <a:endParaRPr lang="en-US" altLang="zh-CN" sz="16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55600" algn="l"/>
            <a:endParaRPr lang="en-US" altLang="zh-CN" sz="16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55600" algn="l"/>
            <a:r>
              <a:rPr lang="zh-CN" altLang="en-US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现有的网站（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12306</a:t>
            </a:r>
            <a:r>
              <a:rPr lang="zh-CN" altLang="en-US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、携程）所能查询到的只有冷冰冰的数字，无法在大数据时代用来直观的进行数据挖掘和数据分析。</a:t>
            </a:r>
            <a:endParaRPr lang="en-US" altLang="zh-CN" sz="16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55600" algn="l"/>
            <a:r>
              <a:rPr lang="zh-CN" altLang="en-US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所以我们进行高铁票数据采集与集成，并进行可视化、功能开发。</a:t>
            </a:r>
            <a:endParaRPr lang="en-US" altLang="zh-CN" sz="16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55600" algn="l"/>
            <a:endParaRPr lang="en-US" altLang="zh-CN" sz="16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55600" algn="l"/>
            <a:endParaRPr lang="en-US" altLang="zh-CN" sz="16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55600" algn="l"/>
            <a:endParaRPr lang="zh-CN" altLang="zh-CN" sz="16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46473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124657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388201" y="15240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项目背景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B4BA47-CFEE-4A74-AA56-D3157B041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438" y="354142"/>
            <a:ext cx="4649495" cy="4490538"/>
          </a:xfrm>
          <a:prstGeom prst="rect">
            <a:avLst/>
          </a:prstGeom>
        </p:spPr>
      </p:pic>
      <p:pic>
        <p:nvPicPr>
          <p:cNvPr id="1026" name="Picture 2" descr="中国高铁成为中国走向世界的新名片- 知乎">
            <a:extLst>
              <a:ext uri="{FF2B5EF4-FFF2-40B4-BE49-F238E27FC236}">
                <a16:creationId xmlns:a16="http://schemas.microsoft.com/office/drawing/2014/main" id="{9ECF0E09-B62C-4F8F-BA9D-FC2FB2FD9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01" y="4201047"/>
            <a:ext cx="4649495" cy="218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42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559057" y="578911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en-US" altLang="zh-CN" sz="1600" b="1" dirty="0" err="1">
                <a:latin typeface="+mn-ea"/>
              </a:rPr>
              <a:t>PowerBI</a:t>
            </a:r>
            <a:r>
              <a:rPr lang="zh-CN" altLang="en-US" sz="1600" b="1" dirty="0">
                <a:latin typeface="+mn-ea"/>
              </a:rPr>
              <a:t>网页可视化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47952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335429" y="152400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数据分析与可视化</a:t>
            </a:r>
            <a:endParaRPr lang="zh-CN" altLang="zh-CN" sz="1600" b="1" dirty="0">
              <a:latin typeface="+mn-ea"/>
            </a:endParaRPr>
          </a:p>
          <a:p>
            <a:endParaRPr lang="zh-CN" altLang="zh-CN" sz="16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268219-5D82-4C7D-B80E-3F157B4F0F4F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2CA2DA-96E2-44BB-A86C-66EE1282C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22" y="1274087"/>
            <a:ext cx="5008180" cy="520502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267137E-971D-4141-A566-7534DC95D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900" y="1375870"/>
            <a:ext cx="5948953" cy="2307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BE0D063-BC19-4AA8-B00D-139CBECA9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186" y="3429000"/>
            <a:ext cx="4201749" cy="33783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882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559057" y="578911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en-US" altLang="zh-CN" sz="1600" b="1" dirty="0" err="1">
                <a:latin typeface="+mn-ea"/>
              </a:rPr>
              <a:t>PowerBI</a:t>
            </a:r>
            <a:r>
              <a:rPr lang="zh-CN" altLang="en-US" sz="1600" b="1" dirty="0">
                <a:latin typeface="+mn-ea"/>
              </a:rPr>
              <a:t>网页可视化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47952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335429" y="152400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数据分析与可视化</a:t>
            </a:r>
            <a:endParaRPr lang="zh-CN" altLang="zh-CN" sz="1600" b="1" dirty="0">
              <a:latin typeface="+mn-ea"/>
            </a:endParaRPr>
          </a:p>
          <a:p>
            <a:endParaRPr lang="zh-CN" altLang="zh-CN" sz="16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268219-5D82-4C7D-B80E-3F157B4F0F4F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FB98BE-1BB3-4C05-9A60-62C4B3392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15" y="1501250"/>
            <a:ext cx="8646367" cy="464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83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559057" y="578911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en-US" altLang="zh-CN" sz="1600" b="1" dirty="0" err="1">
                <a:latin typeface="+mn-ea"/>
              </a:rPr>
              <a:t>PowerBI</a:t>
            </a:r>
            <a:r>
              <a:rPr lang="zh-CN" altLang="en-US" sz="1600" b="1" dirty="0">
                <a:latin typeface="+mn-ea"/>
              </a:rPr>
              <a:t>网页可视化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47952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335429" y="152400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数据分析与可视化</a:t>
            </a:r>
            <a:endParaRPr lang="zh-CN" altLang="zh-CN" sz="1600" b="1" dirty="0">
              <a:latin typeface="+mn-ea"/>
            </a:endParaRPr>
          </a:p>
          <a:p>
            <a:endParaRPr lang="zh-CN" altLang="zh-CN" sz="16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268219-5D82-4C7D-B80E-3F157B4F0F4F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093B9D-B2C1-4008-8AE6-869E36619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46" y="1474842"/>
            <a:ext cx="9673808" cy="457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98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在线查看：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https://app.powerbi.com/view?r=eyJrIjoiYzQ5MTQ0OGEtOTVkMS00OTQ5LWJhNGEtMzMyZTAzNzY4MTcwIiwidCI6IjZmMGJiNzJmLTUzNzctNGRkZi05MzZhLWI2YzcyYmYyMWFlMiIsImMiOjF9</a:t>
            </a: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559057" y="578911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en-US" altLang="zh-CN" sz="1600" b="1" dirty="0" err="1">
                <a:latin typeface="+mn-ea"/>
              </a:rPr>
              <a:t>PowerBI</a:t>
            </a:r>
            <a:r>
              <a:rPr lang="zh-CN" altLang="en-US" sz="1600" b="1" dirty="0">
                <a:latin typeface="+mn-ea"/>
              </a:rPr>
              <a:t>网页可视化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47952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335429" y="152400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数据分析与可视化</a:t>
            </a:r>
            <a:endParaRPr lang="zh-CN" altLang="zh-CN" sz="1600" b="1" dirty="0">
              <a:latin typeface="+mn-ea"/>
            </a:endParaRPr>
          </a:p>
          <a:p>
            <a:endParaRPr lang="zh-CN" altLang="zh-CN" sz="16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268219-5D82-4C7D-B80E-3F157B4F0F4F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EAE828-C711-4B8B-A1CF-CFA8EF43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16" y="2024674"/>
            <a:ext cx="8012177" cy="446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1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559057" y="578911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en-US" altLang="zh-CN" sz="1600" b="1" dirty="0" err="1">
                <a:latin typeface="+mn-ea"/>
              </a:rPr>
              <a:t>PowerBI</a:t>
            </a:r>
            <a:r>
              <a:rPr lang="zh-CN" altLang="en-US" sz="1600" b="1" dirty="0">
                <a:latin typeface="+mn-ea"/>
              </a:rPr>
              <a:t>网页可视化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47952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335429" y="152400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数据分析与可视化</a:t>
            </a:r>
            <a:endParaRPr lang="zh-CN" altLang="zh-CN" sz="1600" b="1" dirty="0">
              <a:latin typeface="+mn-ea"/>
            </a:endParaRPr>
          </a:p>
          <a:p>
            <a:endParaRPr lang="zh-CN" altLang="zh-CN" sz="16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268219-5D82-4C7D-B80E-3F157B4F0F4F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3C2FC0-C6D3-45DB-8531-7B93C008D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707" y="1442321"/>
            <a:ext cx="4488569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5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559057" y="578911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en-US" altLang="zh-CN" sz="1600" b="1" dirty="0" err="1">
                <a:latin typeface="+mn-ea"/>
              </a:rPr>
              <a:t>PowerBI</a:t>
            </a:r>
            <a:r>
              <a:rPr lang="zh-CN" altLang="en-US" sz="1600" b="1" dirty="0">
                <a:latin typeface="+mn-ea"/>
              </a:rPr>
              <a:t>网页可视化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47952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335429" y="152400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数据分析与可视化</a:t>
            </a:r>
            <a:endParaRPr lang="zh-CN" altLang="zh-CN" sz="1600" b="1" dirty="0">
              <a:latin typeface="+mn-ea"/>
            </a:endParaRPr>
          </a:p>
          <a:p>
            <a:endParaRPr lang="zh-CN" altLang="zh-CN" sz="16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268219-5D82-4C7D-B80E-3F157B4F0F4F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3CA8DB-465E-4106-A557-51A4B9588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77" y="1807281"/>
            <a:ext cx="8709183" cy="389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0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559057" y="578911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en-US" altLang="zh-CN" sz="1600" b="1" dirty="0" err="1">
                <a:latin typeface="+mn-ea"/>
              </a:rPr>
              <a:t>PowerBI</a:t>
            </a:r>
            <a:r>
              <a:rPr lang="zh-CN" altLang="en-US" sz="1600" b="1" dirty="0">
                <a:latin typeface="+mn-ea"/>
              </a:rPr>
              <a:t>网页可视化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47952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335429" y="152400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数据分析与可视化</a:t>
            </a:r>
            <a:endParaRPr lang="zh-CN" altLang="zh-CN" sz="1600" b="1" dirty="0">
              <a:latin typeface="+mn-ea"/>
            </a:endParaRPr>
          </a:p>
          <a:p>
            <a:endParaRPr lang="zh-CN" altLang="zh-CN" sz="16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268219-5D82-4C7D-B80E-3F157B4F0F4F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AED50A-0274-4963-963D-C9A69623A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90" y="2372012"/>
            <a:ext cx="10684166" cy="22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1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559057" y="578911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en-US" altLang="zh-CN" sz="1600" b="1" dirty="0" err="1">
                <a:latin typeface="+mn-ea"/>
              </a:rPr>
              <a:t>PowerBI</a:t>
            </a:r>
            <a:r>
              <a:rPr lang="zh-CN" altLang="en-US" sz="1600" b="1" dirty="0">
                <a:latin typeface="+mn-ea"/>
              </a:rPr>
              <a:t>网页可视化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47952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335429" y="152400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数据分析与可视化</a:t>
            </a:r>
            <a:endParaRPr lang="zh-CN" altLang="zh-CN" sz="1600" b="1" dirty="0">
              <a:latin typeface="+mn-ea"/>
            </a:endParaRPr>
          </a:p>
          <a:p>
            <a:endParaRPr lang="zh-CN" altLang="zh-CN" sz="16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268219-5D82-4C7D-B80E-3F157B4F0F4F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398589-B351-4E11-BB36-E1F558B7F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01" y="1429036"/>
            <a:ext cx="9488382" cy="500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13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559057" y="578911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en-US" altLang="zh-CN" sz="1600" b="1" dirty="0" err="1">
                <a:latin typeface="+mn-ea"/>
              </a:rPr>
              <a:t>PowerBI</a:t>
            </a:r>
            <a:r>
              <a:rPr lang="zh-CN" altLang="en-US" sz="1600" b="1" dirty="0">
                <a:latin typeface="+mn-ea"/>
              </a:rPr>
              <a:t>网页可视化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47952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335429" y="152400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数据分析与可视化</a:t>
            </a:r>
            <a:endParaRPr lang="zh-CN" altLang="zh-CN" sz="1600" b="1" dirty="0">
              <a:latin typeface="+mn-ea"/>
            </a:endParaRPr>
          </a:p>
          <a:p>
            <a:endParaRPr lang="zh-CN" altLang="zh-CN" sz="16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268219-5D82-4C7D-B80E-3F157B4F0F4F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E6FF90-0179-40B2-BE91-8C38AB689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47" y="1068071"/>
            <a:ext cx="9643886" cy="537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1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559057" y="578911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en-US" altLang="zh-CN" sz="1600" b="1" dirty="0" err="1">
                <a:latin typeface="+mn-ea"/>
              </a:rPr>
              <a:t>PowerBI</a:t>
            </a:r>
            <a:r>
              <a:rPr lang="zh-CN" altLang="en-US" sz="1600" b="1" dirty="0">
                <a:latin typeface="+mn-ea"/>
              </a:rPr>
              <a:t>网页可视化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47952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335429" y="152400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数据分析与可视化</a:t>
            </a:r>
            <a:endParaRPr lang="zh-CN" altLang="zh-CN" sz="1600" b="1" dirty="0">
              <a:latin typeface="+mn-ea"/>
            </a:endParaRPr>
          </a:p>
          <a:p>
            <a:endParaRPr lang="zh-CN" altLang="zh-CN" sz="16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268219-5D82-4C7D-B80E-3F157B4F0F4F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BB3DDE-5409-45FE-B77C-7DBA218A1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94" y="1121355"/>
            <a:ext cx="5669771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68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数据采集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1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：首先，我们要获取所有车站信息。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访问</a:t>
            </a:r>
            <a:r>
              <a:rPr lang="zh-CN" altLang="en-US" sz="1600" dirty="0">
                <a:hlinkClick r:id="rId2"/>
              </a:rPr>
              <a:t>中国铁路</a:t>
            </a:r>
            <a:r>
              <a:rPr lang="en-US" altLang="zh-CN" sz="1600" dirty="0">
                <a:hlinkClick r:id="rId2"/>
              </a:rPr>
              <a:t>12306</a:t>
            </a:r>
            <a:r>
              <a:rPr lang="zh-CN" altLang="en-US" sz="1600" dirty="0">
                <a:hlinkClick r:id="rId2"/>
              </a:rPr>
              <a:t>网站</a:t>
            </a:r>
            <a:r>
              <a:rPr lang="zh-CN" altLang="en-US" sz="1600" dirty="0"/>
              <a:t> </a:t>
            </a:r>
            <a:r>
              <a:rPr lang="en-US" altLang="zh-CN" sz="1600" dirty="0"/>
              <a:t>https://www.12306.cn/index/</a:t>
            </a: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414049" y="15240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数据采集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484719" y="54233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zh-CN" altLang="en-US" sz="1600" b="1" dirty="0">
                <a:latin typeface="+mn-ea"/>
              </a:rPr>
              <a:t>网页分析</a:t>
            </a:r>
            <a:endParaRPr lang="zh-CN" altLang="zh-CN" sz="16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46473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124657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8E3F720-DCA6-4816-884D-3759E31D5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016" y="1817676"/>
            <a:ext cx="8529428" cy="49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81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559057" y="578911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en-US" altLang="zh-CN" sz="1600" b="1" dirty="0" err="1">
                <a:latin typeface="+mn-ea"/>
              </a:rPr>
              <a:t>PowerBI</a:t>
            </a:r>
            <a:r>
              <a:rPr lang="zh-CN" altLang="en-US" sz="1600" b="1" dirty="0">
                <a:latin typeface="+mn-ea"/>
              </a:rPr>
              <a:t>网页可视化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47952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335429" y="152400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数据分析与可视化</a:t>
            </a:r>
            <a:endParaRPr lang="zh-CN" altLang="zh-CN" sz="1600" b="1" dirty="0">
              <a:latin typeface="+mn-ea"/>
            </a:endParaRPr>
          </a:p>
          <a:p>
            <a:endParaRPr lang="zh-CN" altLang="zh-CN" sz="16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268219-5D82-4C7D-B80E-3F157B4F0F4F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215AA4-C4E3-4D1A-8451-8346BFAC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105" y="1042169"/>
            <a:ext cx="5227773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65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47952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364287" y="188229"/>
            <a:ext cx="1943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应用：查询程序</a:t>
            </a:r>
            <a:endParaRPr lang="zh-CN" altLang="zh-CN" sz="16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C1B2F7-74EE-44EF-A2FB-68B9C677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15" y="632829"/>
            <a:ext cx="7905750" cy="10763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C511B8-8299-466B-8B17-9A81E0CD4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015" y="1990650"/>
            <a:ext cx="7905750" cy="113989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04F95D7-39FC-4DFF-8828-3A089367C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0" y="3302955"/>
            <a:ext cx="12192000" cy="485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38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更多模式可以探索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更多表格可以可视化和分析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等待我们进一步展开研究！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10107934" y="165297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数据采集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2467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1644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47952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484719" y="152400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潜力与展望</a:t>
            </a:r>
            <a:endParaRPr lang="zh-CN" altLang="zh-CN" sz="16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48AE4A-B020-422F-AD14-31071F4A0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512" y="2355998"/>
            <a:ext cx="7633037" cy="4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41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5484097" y="-1977777"/>
            <a:ext cx="7682717" cy="8460179"/>
            <a:chOff x="5476114" y="-2046945"/>
            <a:chExt cx="8039476" cy="8536401"/>
          </a:xfrm>
        </p:grpSpPr>
        <p:sp>
          <p:nvSpPr>
            <p:cNvPr id="28" name="任意多边形 27"/>
            <p:cNvSpPr/>
            <p:nvPr/>
          </p:nvSpPr>
          <p:spPr>
            <a:xfrm rot="1240420">
              <a:off x="5477788" y="-955530"/>
              <a:ext cx="8037802" cy="7444986"/>
            </a:xfrm>
            <a:custGeom>
              <a:avLst/>
              <a:gdLst>
                <a:gd name="connsiteX0" fmla="*/ 123524 w 8037802"/>
                <a:gd name="connsiteY0" fmla="*/ 2136212 h 7390034"/>
                <a:gd name="connsiteX1" fmla="*/ 5900961 w 8037802"/>
                <a:gd name="connsiteY1" fmla="*/ 0 h 7390034"/>
                <a:gd name="connsiteX2" fmla="*/ 8037802 w 8037802"/>
                <a:gd name="connsiteY2" fmla="*/ 5779138 h 7390034"/>
                <a:gd name="connsiteX3" fmla="*/ 7991978 w 8037802"/>
                <a:gd name="connsiteY3" fmla="*/ 5834396 h 7390034"/>
                <a:gd name="connsiteX4" fmla="*/ 4511040 w 8037802"/>
                <a:gd name="connsiteY4" fmla="*/ 7390034 h 7390034"/>
                <a:gd name="connsiteX5" fmla="*/ 0 w 8037802"/>
                <a:gd name="connsiteY5" fmla="*/ 3115214 h 7390034"/>
                <a:gd name="connsiteX6" fmla="*/ 91648 w 8037802"/>
                <a:gd name="connsiteY6" fmla="*/ 2253689 h 739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7802" h="7390034">
                  <a:moveTo>
                    <a:pt x="123524" y="2136212"/>
                  </a:moveTo>
                  <a:lnTo>
                    <a:pt x="5900961" y="0"/>
                  </a:lnTo>
                  <a:lnTo>
                    <a:pt x="8037802" y="5779138"/>
                  </a:lnTo>
                  <a:lnTo>
                    <a:pt x="7991978" y="5834396"/>
                  </a:lnTo>
                  <a:cubicBezTo>
                    <a:pt x="7164587" y="6784464"/>
                    <a:pt x="5912441" y="7390034"/>
                    <a:pt x="4511040" y="7390034"/>
                  </a:cubicBezTo>
                  <a:cubicBezTo>
                    <a:pt x="2019661" y="7390034"/>
                    <a:pt x="0" y="5476132"/>
                    <a:pt x="0" y="3115214"/>
                  </a:cubicBezTo>
                  <a:cubicBezTo>
                    <a:pt x="0" y="2820099"/>
                    <a:pt x="31557" y="2531969"/>
                    <a:pt x="91648" y="2253689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2609139">
              <a:off x="5476114" y="-2046945"/>
              <a:ext cx="7722541" cy="6355735"/>
            </a:xfrm>
            <a:custGeom>
              <a:avLst/>
              <a:gdLst>
                <a:gd name="connsiteX0" fmla="*/ 0 w 7722541"/>
                <a:gd name="connsiteY0" fmla="*/ 5056242 h 6355736"/>
                <a:gd name="connsiteX1" fmla="*/ 5330841 w 7722541"/>
                <a:gd name="connsiteY1" fmla="*/ 0 h 6355736"/>
                <a:gd name="connsiteX2" fmla="*/ 7722541 w 7722541"/>
                <a:gd name="connsiteY2" fmla="*/ 2521590 h 6355736"/>
                <a:gd name="connsiteX3" fmla="*/ 7694337 w 7722541"/>
                <a:gd name="connsiteY3" fmla="*/ 2731929 h 6355736"/>
                <a:gd name="connsiteX4" fmla="*/ 3235274 w 7722541"/>
                <a:gd name="connsiteY4" fmla="*/ 6355736 h 6355736"/>
                <a:gd name="connsiteX5" fmla="*/ 45487 w 7722541"/>
                <a:gd name="connsiteY5" fmla="*/ 5103670 h 635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2541" h="6355736">
                  <a:moveTo>
                    <a:pt x="0" y="5056242"/>
                  </a:moveTo>
                  <a:lnTo>
                    <a:pt x="5330841" y="0"/>
                  </a:lnTo>
                  <a:lnTo>
                    <a:pt x="7722541" y="2521590"/>
                  </a:lnTo>
                  <a:lnTo>
                    <a:pt x="7694337" y="2731929"/>
                  </a:lnTo>
                  <a:cubicBezTo>
                    <a:pt x="7363482" y="4783869"/>
                    <a:pt x="5493086" y="6355736"/>
                    <a:pt x="3235274" y="6355736"/>
                  </a:cubicBezTo>
                  <a:cubicBezTo>
                    <a:pt x="1989585" y="6355736"/>
                    <a:pt x="861825" y="5877260"/>
                    <a:pt x="45487" y="5103670"/>
                  </a:cubicBezTo>
                  <a:close/>
                </a:path>
              </a:pathLst>
            </a:cu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92856" y="5996125"/>
            <a:ext cx="1737360" cy="8991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1600">
                <a:solidFill>
                  <a:srgbClr val="032DA6"/>
                </a:solidFill>
                <a:cs typeface="Arial" panose="020B0604020202020204" pitchFamily="34" charset="0"/>
              </a:rPr>
              <a:t>汇报人：</a:t>
            </a:r>
            <a:r>
              <a:rPr lang="en-US" altLang="zh-CN" sz="1600">
                <a:solidFill>
                  <a:srgbClr val="032DA6"/>
                </a:solidFill>
                <a:cs typeface="Arial" panose="020B0604020202020204" pitchFamily="34" charset="0"/>
              </a:rPr>
              <a:t>xxx</a:t>
            </a:r>
            <a:endParaRPr lang="zh-CN" altLang="en-US" sz="1600">
              <a:solidFill>
                <a:srgbClr val="032DA6"/>
              </a:solidFill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8847" y="3351183"/>
            <a:ext cx="8188460" cy="24006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15000" i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0"/>
                </a:gradFill>
                <a:latin typeface="思源黑体 Heavy" panose="020B0A00000000000000" pitchFamily="34" charset="-122"/>
                <a:ea typeface="思源黑体 Heavy" panose="020B0A00000000000000" pitchFamily="34" charset="-122"/>
                <a:sym typeface="+mn-ea"/>
              </a:rPr>
              <a:t>THANKS</a:t>
            </a:r>
            <a:endParaRPr lang="en-US" altLang="zh-CN" sz="15000" b="1" i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  <a:latin typeface="思源黑体 Heavy" panose="020B0A00000000000000" pitchFamily="34" charset="-122"/>
              <a:ea typeface="思源黑体 Heavy" panose="020B0A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A4780916-FC00-4AFE-94E3-12BD56D5E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6466" y="295295"/>
            <a:ext cx="2508013" cy="61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5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686121" y="542334"/>
            <a:ext cx="5351143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数据采集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1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：首先，我们要获取所有车站信息。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进入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F12 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进入网络 勾选保留日志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当我们输入地名的时候，会有相应的弹窗，这时候我们发现信息来自这个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JS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文件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点开发现，所有的站点以及相对应的编号在这之中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itchFamily="2" charset="-122"/>
              </a:rPr>
              <a:t>station_name_new_v10037.js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FF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FF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414049" y="15240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数据采集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484719" y="54233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zh-CN" altLang="en-US" sz="1600" b="1" dirty="0">
                <a:latin typeface="+mn-ea"/>
              </a:rPr>
              <a:t>网页分析</a:t>
            </a:r>
            <a:endParaRPr lang="zh-CN" altLang="zh-CN" sz="16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46473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124657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8E3F720-DCA6-4816-884D-3759E31D5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93375" y="1817676"/>
            <a:ext cx="8529428" cy="49393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BC6B8A-573C-47B5-9EA4-1EF74218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32" y="5682868"/>
            <a:ext cx="9929720" cy="7544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892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使用正则匹配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将内容转化为字典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414049" y="15240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数据采集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10258003" y="2035775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网页分析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46473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124657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556075" y="607290"/>
            <a:ext cx="2361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zh-CN" altLang="en-US" sz="1600" b="1" dirty="0">
                <a:latin typeface="+mn-ea"/>
              </a:rPr>
              <a:t>使用</a:t>
            </a:r>
            <a:r>
              <a:rPr lang="en-US" altLang="zh-CN" sz="1600" b="1" dirty="0">
                <a:latin typeface="+mn-ea"/>
              </a:rPr>
              <a:t>Python</a:t>
            </a:r>
            <a:r>
              <a:rPr lang="zh-CN" altLang="en-US" sz="1600" b="1" dirty="0">
                <a:latin typeface="+mn-ea"/>
              </a:rPr>
              <a:t>爬取数据</a:t>
            </a:r>
            <a:endParaRPr lang="zh-CN" altLang="zh-CN" sz="16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37F1D1-8BDF-4EBE-B885-90435FD1F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27" y="2550180"/>
            <a:ext cx="8479832" cy="38807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F6D637-F861-405E-BEA9-300FB8376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4323"/>
            <a:ext cx="12192000" cy="46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91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数据采集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2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：获取火车票详情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访问可以查看火车票的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12306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网页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414049" y="15240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数据采集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484719" y="54233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zh-CN" altLang="en-US" sz="1600" b="1" dirty="0">
                <a:latin typeface="+mn-ea"/>
              </a:rPr>
              <a:t>网页分析</a:t>
            </a:r>
            <a:endParaRPr lang="zh-CN" altLang="zh-CN" sz="16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46473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124657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13099E-6B64-46C4-9D55-535BFE652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64" y="1968718"/>
            <a:ext cx="8082703" cy="478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数据采集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2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：获取火车票详情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访问可以查看火车票的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12306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网页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414049" y="15240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数据采集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484719" y="54233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zh-CN" altLang="en-US" sz="1600" b="1" dirty="0">
                <a:latin typeface="+mn-ea"/>
              </a:rPr>
              <a:t>网页分析</a:t>
            </a:r>
            <a:endParaRPr lang="zh-CN" altLang="zh-CN" sz="16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46473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124657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7F5C56-0338-4025-8FBF-1120D851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49" y="1490832"/>
            <a:ext cx="8763818" cy="521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75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3694F8-8272-4090-A003-0AB802878589}"/>
              </a:ext>
            </a:extLst>
          </p:cNvPr>
          <p:cNvSpPr/>
          <p:nvPr/>
        </p:nvSpPr>
        <p:spPr bwMode="auto">
          <a:xfrm>
            <a:off x="484719" y="542334"/>
            <a:ext cx="9552546" cy="61632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数据采集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2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：获取火车票详情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也就说结果是一个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json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形式的</a:t>
            </a:r>
            <a:r>
              <a:rPr kumimoji="1" lang="en-US" altLang="zh-CN" sz="16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dict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，我们先根据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data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这个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key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取出全部信息，再根据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result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这个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key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取出车次信息。图中密密麻麻的就是我们需要的车次信息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我发现每个字段都是被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|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给分割的，因此只需要统计这个</a:t>
            </a:r>
            <a:r>
              <a:rPr kumimoji="1"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|</a:t>
            </a:r>
            <a:r>
              <a:rPr kumimoji="1"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itchFamily="2" charset="-122"/>
              </a:rPr>
              <a:t>的位置就能取出相应的信息。</a:t>
            </a:r>
            <a:endParaRPr kumimoji="1"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B4E27-1310-4FA1-824E-F6EFCE5A3F2B}"/>
              </a:ext>
            </a:extLst>
          </p:cNvPr>
          <p:cNvSpPr txBox="1"/>
          <p:nvPr/>
        </p:nvSpPr>
        <p:spPr>
          <a:xfrm>
            <a:off x="414049" y="15240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§.</a:t>
            </a:r>
            <a:r>
              <a:rPr lang="zh-CN" altLang="en-US" sz="1600" b="1" dirty="0">
                <a:latin typeface="+mn-ea"/>
              </a:rPr>
              <a:t>数据采集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0A05B-8F01-41BE-B7A0-4BFF2A1EFE80}"/>
              </a:ext>
            </a:extLst>
          </p:cNvPr>
          <p:cNvSpPr txBox="1"/>
          <p:nvPr/>
        </p:nvSpPr>
        <p:spPr>
          <a:xfrm>
            <a:off x="484719" y="54233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★ </a:t>
            </a:r>
            <a:r>
              <a:rPr lang="zh-CN" altLang="en-US" sz="1600" b="1" dirty="0">
                <a:latin typeface="+mn-ea"/>
              </a:rPr>
              <a:t>网页分析</a:t>
            </a:r>
            <a:endParaRPr lang="zh-CN" altLang="zh-CN" sz="16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9813-7BC9-480B-BB15-70BCAE51C91C}"/>
              </a:ext>
            </a:extLst>
          </p:cNvPr>
          <p:cNvSpPr txBox="1"/>
          <p:nvPr/>
        </p:nvSpPr>
        <p:spPr>
          <a:xfrm>
            <a:off x="10107933" y="2807644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数据集成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AE6ECE-B5DE-42EE-ACBC-F29A4796BEB5}"/>
              </a:ext>
            </a:extLst>
          </p:cNvPr>
          <p:cNvSpPr txBox="1"/>
          <p:nvPr/>
        </p:nvSpPr>
        <p:spPr>
          <a:xfrm>
            <a:off x="10258003" y="457606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en-US" altLang="zh-CN" sz="1200" b="1" dirty="0" err="1">
                <a:latin typeface="+mn-ea"/>
              </a:rPr>
              <a:t>PowerBI</a:t>
            </a:r>
            <a:r>
              <a:rPr lang="zh-CN" altLang="en-US" sz="1200" b="1" dirty="0">
                <a:latin typeface="+mn-ea"/>
              </a:rPr>
              <a:t>网页可视化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515F2-106C-4F71-A566-A2B7C2CD74FD}"/>
              </a:ext>
            </a:extLst>
          </p:cNvPr>
          <p:cNvSpPr txBox="1"/>
          <p:nvPr/>
        </p:nvSpPr>
        <p:spPr>
          <a:xfrm>
            <a:off x="10261823" y="346473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数据集成思路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EDE83C-742E-4E6E-B664-4A1075437730}"/>
              </a:ext>
            </a:extLst>
          </p:cNvPr>
          <p:cNvSpPr txBox="1"/>
          <p:nvPr/>
        </p:nvSpPr>
        <p:spPr>
          <a:xfrm>
            <a:off x="10258003" y="3124657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MySQL</a:t>
            </a:r>
            <a:r>
              <a:rPr lang="zh-CN" altLang="en-US" sz="1200" b="1" dirty="0">
                <a:latin typeface="+mn-ea"/>
              </a:rPr>
              <a:t>数据库后端开发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EA17BF-6A05-4B3E-A2A9-81F67008D30D}"/>
              </a:ext>
            </a:extLst>
          </p:cNvPr>
          <p:cNvSpPr txBox="1"/>
          <p:nvPr/>
        </p:nvSpPr>
        <p:spPr>
          <a:xfrm>
            <a:off x="10258003" y="4213539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数据的探索性分析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81DF0F-F74E-4848-9C3E-9CD59E7F5C85}"/>
              </a:ext>
            </a:extLst>
          </p:cNvPr>
          <p:cNvSpPr txBox="1"/>
          <p:nvPr/>
        </p:nvSpPr>
        <p:spPr>
          <a:xfrm>
            <a:off x="10107934" y="389652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数据分析与可视化</a:t>
            </a:r>
            <a:endParaRPr lang="zh-CN" altLang="zh-CN" sz="1200" b="1" dirty="0">
              <a:latin typeface="+mn-ea"/>
            </a:endParaRPr>
          </a:p>
          <a:p>
            <a:endParaRPr lang="zh-CN" altLang="zh-CN" sz="1200" b="1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170D8-4CBF-4F47-ADB1-E9820A083261}"/>
              </a:ext>
            </a:extLst>
          </p:cNvPr>
          <p:cNvSpPr txBox="1"/>
          <p:nvPr/>
        </p:nvSpPr>
        <p:spPr>
          <a:xfrm>
            <a:off x="10107935" y="4968309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应用：查询程序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F58F7-EE78-45BF-95C6-FC380D51B1BC}"/>
              </a:ext>
            </a:extLst>
          </p:cNvPr>
          <p:cNvSpPr txBox="1"/>
          <p:nvPr/>
        </p:nvSpPr>
        <p:spPr>
          <a:xfrm>
            <a:off x="10107933" y="53447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潜力与展望</a:t>
            </a:r>
            <a:endParaRPr lang="zh-CN" altLang="zh-CN" sz="12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1C06D-178D-4A7F-A574-A9089AA5E662}"/>
              </a:ext>
            </a:extLst>
          </p:cNvPr>
          <p:cNvSpPr txBox="1"/>
          <p:nvPr/>
        </p:nvSpPr>
        <p:spPr>
          <a:xfrm>
            <a:off x="10107934" y="123737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§.</a:t>
            </a:r>
            <a:r>
              <a:rPr lang="zh-CN" altLang="en-US" sz="1200" b="1" dirty="0">
                <a:latin typeface="+mn-ea"/>
              </a:rPr>
              <a:t>项目背景</a:t>
            </a:r>
            <a:endParaRPr lang="en-US" altLang="zh-CN" sz="1200" b="1" dirty="0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35AA6-D025-4A67-8CC1-B3F3F7367E8F}"/>
              </a:ext>
            </a:extLst>
          </p:cNvPr>
          <p:cNvSpPr txBox="1"/>
          <p:nvPr/>
        </p:nvSpPr>
        <p:spPr>
          <a:xfrm>
            <a:off x="10258003" y="2381486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★ </a:t>
            </a:r>
            <a:r>
              <a:rPr lang="zh-CN" altLang="en-US" sz="1200" b="1" dirty="0">
                <a:latin typeface="+mn-ea"/>
              </a:rPr>
              <a:t>使用</a:t>
            </a:r>
            <a:r>
              <a:rPr lang="en-US" altLang="zh-CN" sz="1200" b="1" dirty="0">
                <a:latin typeface="+mn-ea"/>
              </a:rPr>
              <a:t>Python</a:t>
            </a:r>
            <a:r>
              <a:rPr lang="zh-CN" altLang="en-US" sz="1200" b="1" dirty="0">
                <a:latin typeface="+mn-ea"/>
              </a:rPr>
              <a:t>爬取数据</a:t>
            </a:r>
            <a:endParaRPr lang="zh-CN" altLang="zh-CN" sz="12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0FE748-0A31-49AA-B4AB-8970205A2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48" y="2340312"/>
            <a:ext cx="8175559" cy="474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7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">
      <a:majorFont>
        <a:latin typeface="思源黑體 HW Bold"/>
        <a:ea typeface="思源黑體 HW Bold"/>
        <a:cs typeface=""/>
      </a:majorFont>
      <a:minorFont>
        <a:latin typeface="思源黑体 Regular"/>
        <a:ea typeface="思源黑体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0000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</TotalTime>
  <Words>2418</Words>
  <Application>Microsoft Office PowerPoint</Application>
  <PresentationFormat>宽屏</PresentationFormat>
  <Paragraphs>590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等线</vt:lpstr>
      <vt:lpstr>思源黑体 CN Heavy</vt:lpstr>
      <vt:lpstr>思源黑体 Heavy</vt:lpstr>
      <vt:lpstr>思源黑体 Regular</vt:lpstr>
      <vt:lpstr>思源黑體 HW Bold</vt:lpstr>
      <vt:lpstr>宋体</vt:lpstr>
      <vt:lpstr>Arial</vt:lpstr>
      <vt:lpstr>Times New Roman</vt:lpstr>
      <vt:lpstr>Office 主题​​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2022奋斗者</dc:creator>
  <cp:lastModifiedBy>沙桐 朱</cp:lastModifiedBy>
  <cp:revision>314</cp:revision>
  <dcterms:created xsi:type="dcterms:W3CDTF">2022-04-18T11:45:43Z</dcterms:created>
  <dcterms:modified xsi:type="dcterms:W3CDTF">2024-03-16T07:11:08Z</dcterms:modified>
</cp:coreProperties>
</file>